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Source Serif Pro" charset="1" panose="02040603050405020204"/>
      <p:regular r:id="rId14"/>
    </p:embeddedFont>
    <p:embeddedFont>
      <p:font typeface="Source Serif Pro Bold" charset="1" panose="02040803050405020204"/>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4.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5.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7.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8.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9.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3D57"/>
        </a:solidFill>
      </p:bgPr>
    </p:bg>
    <p:spTree>
      <p:nvGrpSpPr>
        <p:cNvPr id="1" name=""/>
        <p:cNvGrpSpPr/>
        <p:nvPr/>
      </p:nvGrpSpPr>
      <p:grpSpPr>
        <a:xfrm>
          <a:off x="0" y="0"/>
          <a:ext cx="0" cy="0"/>
          <a:chOff x="0" y="0"/>
          <a:chExt cx="0" cy="0"/>
        </a:xfrm>
      </p:grpSpPr>
      <p:sp>
        <p:nvSpPr>
          <p:cNvPr name="AutoShape 2" id="2"/>
          <p:cNvSpPr/>
          <p:nvPr/>
        </p:nvSpPr>
        <p:spPr>
          <a:xfrm rot="0">
            <a:off x="2176280" y="483784"/>
            <a:ext cx="17254720" cy="80183"/>
          </a:xfrm>
          <a:prstGeom prst="rect">
            <a:avLst/>
          </a:prstGeom>
          <a:solidFill>
            <a:srgbClr val="97BCC7"/>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1000" y="-381000"/>
            <a:ext cx="2285533" cy="225125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83467" y="8416750"/>
            <a:ext cx="2285533" cy="2251250"/>
          </a:xfrm>
          <a:prstGeom prst="rect">
            <a:avLst/>
          </a:prstGeom>
        </p:spPr>
      </p:pic>
      <p:sp>
        <p:nvSpPr>
          <p:cNvPr name="AutoShape 5" id="5"/>
          <p:cNvSpPr/>
          <p:nvPr/>
        </p:nvSpPr>
        <p:spPr>
          <a:xfrm rot="0">
            <a:off x="-1333500" y="9723034"/>
            <a:ext cx="17254720" cy="80183"/>
          </a:xfrm>
          <a:prstGeom prst="rect">
            <a:avLst/>
          </a:prstGeom>
          <a:solidFill>
            <a:srgbClr val="97BCC7"/>
          </a:solidFill>
        </p:spPr>
      </p:sp>
      <p:grpSp>
        <p:nvGrpSpPr>
          <p:cNvPr name="Group 6" id="6"/>
          <p:cNvGrpSpPr/>
          <p:nvPr/>
        </p:nvGrpSpPr>
        <p:grpSpPr>
          <a:xfrm rot="0">
            <a:off x="1761477" y="3810756"/>
            <a:ext cx="14159743" cy="3613606"/>
            <a:chOff x="0" y="0"/>
            <a:chExt cx="18879658" cy="4818141"/>
          </a:xfrm>
        </p:grpSpPr>
        <p:sp>
          <p:nvSpPr>
            <p:cNvPr name="TextBox 7" id="7"/>
            <p:cNvSpPr txBox="true"/>
            <p:nvPr/>
          </p:nvSpPr>
          <p:spPr>
            <a:xfrm rot="0">
              <a:off x="3728591" y="-58737"/>
              <a:ext cx="11422476" cy="698077"/>
            </a:xfrm>
            <a:prstGeom prst="rect">
              <a:avLst/>
            </a:prstGeom>
          </p:spPr>
          <p:txBody>
            <a:bodyPr anchor="t" rtlCol="false" tIns="0" lIns="0" bIns="0" rIns="0">
              <a:spAutoFit/>
            </a:bodyPr>
            <a:lstStyle/>
            <a:p>
              <a:pPr algn="ctr">
                <a:lnSpc>
                  <a:spcPts val="4480"/>
                </a:lnSpc>
              </a:pPr>
              <a:r>
                <a:rPr lang="en-US" sz="3200" spc="320">
                  <a:solidFill>
                    <a:srgbClr val="F8FBFD"/>
                  </a:solidFill>
                  <a:latin typeface="Source Sans Pro"/>
                </a:rPr>
                <a:t>TUGAS BESAR DATABASE LAB</a:t>
              </a:r>
            </a:p>
          </p:txBody>
        </p:sp>
        <p:sp>
          <p:nvSpPr>
            <p:cNvPr name="TextBox 8" id="8"/>
            <p:cNvSpPr txBox="true"/>
            <p:nvPr/>
          </p:nvSpPr>
          <p:spPr>
            <a:xfrm rot="0">
              <a:off x="0" y="1249627"/>
              <a:ext cx="18879658" cy="2266950"/>
            </a:xfrm>
            <a:prstGeom prst="rect">
              <a:avLst/>
            </a:prstGeom>
          </p:spPr>
          <p:txBody>
            <a:bodyPr anchor="t" rtlCol="false" tIns="0" lIns="0" bIns="0" rIns="0">
              <a:spAutoFit/>
            </a:bodyPr>
            <a:lstStyle/>
            <a:p>
              <a:pPr algn="ctr">
                <a:lnSpc>
                  <a:spcPts val="12600"/>
                </a:lnSpc>
              </a:pPr>
              <a:r>
                <a:rPr lang="en-US" sz="12000">
                  <a:solidFill>
                    <a:srgbClr val="97BCC7"/>
                  </a:solidFill>
                  <a:latin typeface="Source Serif Pro"/>
                </a:rPr>
                <a:t>Kelompok 5</a:t>
              </a:r>
            </a:p>
          </p:txBody>
        </p:sp>
        <p:sp>
          <p:nvSpPr>
            <p:cNvPr name="TextBox 9" id="9"/>
            <p:cNvSpPr txBox="true"/>
            <p:nvPr/>
          </p:nvSpPr>
          <p:spPr>
            <a:xfrm rot="0">
              <a:off x="3728590" y="4121652"/>
              <a:ext cx="11422477" cy="698077"/>
            </a:xfrm>
            <a:prstGeom prst="rect">
              <a:avLst/>
            </a:prstGeom>
          </p:spPr>
          <p:txBody>
            <a:bodyPr anchor="t" rtlCol="false" tIns="0" lIns="0" bIns="0" rIns="0">
              <a:spAutoFit/>
            </a:bodyPr>
            <a:lstStyle/>
            <a:p>
              <a:pPr algn="ctr">
                <a:lnSpc>
                  <a:spcPts val="4480"/>
                </a:lnSpc>
              </a:pPr>
              <a:r>
                <a:rPr lang="en-US" sz="3200" spc="64">
                  <a:solidFill>
                    <a:srgbClr val="F8FBFD"/>
                  </a:solidFill>
                  <a:latin typeface="Source Sans Pro"/>
                </a:rPr>
                <a:t>Basis Data Hotel</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1904533" y="481792"/>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0" b="0"/>
          <a:stretch>
            <a:fillRect/>
          </a:stretch>
        </p:blipFill>
        <p:spPr>
          <a:xfrm flipH="false" flipV="false" rot="0">
            <a:off x="4183870" y="2125980"/>
            <a:ext cx="10029825" cy="7132320"/>
          </a:xfrm>
          <a:prstGeom prst="rect">
            <a:avLst/>
          </a:prstGeom>
        </p:spPr>
      </p:pic>
      <p:sp>
        <p:nvSpPr>
          <p:cNvPr name="TextBox 8" id="8"/>
          <p:cNvSpPr txBox="true"/>
          <p:nvPr/>
        </p:nvSpPr>
        <p:spPr>
          <a:xfrm rot="0">
            <a:off x="2014097" y="1171575"/>
            <a:ext cx="14369370"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DELETE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2176280" y="483784"/>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0" b="0"/>
          <a:stretch>
            <a:fillRect/>
          </a:stretch>
        </p:blipFill>
        <p:spPr>
          <a:xfrm flipH="false" flipV="false" rot="0">
            <a:off x="1028700" y="2125980"/>
            <a:ext cx="10158108" cy="7223543"/>
          </a:xfrm>
          <a:prstGeom prst="rect">
            <a:avLst/>
          </a:prstGeom>
        </p:spPr>
      </p:pic>
      <p:sp>
        <p:nvSpPr>
          <p:cNvPr name="TextBox 8" id="8"/>
          <p:cNvSpPr txBox="true"/>
          <p:nvPr/>
        </p:nvSpPr>
        <p:spPr>
          <a:xfrm rot="0">
            <a:off x="2014097" y="1171575"/>
            <a:ext cx="14369370"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DELETE</a:t>
            </a:r>
          </a:p>
        </p:txBody>
      </p:sp>
      <p:sp>
        <p:nvSpPr>
          <p:cNvPr name="TextBox 9" id="9"/>
          <p:cNvSpPr txBox="true"/>
          <p:nvPr/>
        </p:nvSpPr>
        <p:spPr>
          <a:xfrm rot="0">
            <a:off x="11398484" y="4112095"/>
            <a:ext cx="6127750" cy="1180242"/>
          </a:xfrm>
          <a:prstGeom prst="rect">
            <a:avLst/>
          </a:prstGeom>
        </p:spPr>
        <p:txBody>
          <a:bodyPr anchor="t" rtlCol="false" tIns="0" lIns="0" bIns="0" rIns="0">
            <a:spAutoFit/>
          </a:bodyPr>
          <a:lstStyle/>
          <a:p>
            <a:pPr>
              <a:lnSpc>
                <a:spcPts val="4759"/>
              </a:lnSpc>
            </a:pPr>
            <a:r>
              <a:rPr lang="en-US" sz="3399">
                <a:solidFill>
                  <a:srgbClr val="F8FBFD"/>
                </a:solidFill>
                <a:latin typeface="Canva Sans"/>
              </a:rPr>
              <a:t>DELETE FROM hotel WHERE Nama_hotel = 'Hotel 88';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2176280" y="483784"/>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0" b="0"/>
          <a:stretch>
            <a:fillRect/>
          </a:stretch>
        </p:blipFill>
        <p:spPr>
          <a:xfrm flipH="false" flipV="false" rot="0">
            <a:off x="1028700" y="2125980"/>
            <a:ext cx="10029825" cy="7132320"/>
          </a:xfrm>
          <a:prstGeom prst="rect">
            <a:avLst/>
          </a:prstGeom>
        </p:spPr>
      </p:pic>
      <p:sp>
        <p:nvSpPr>
          <p:cNvPr name="TextBox 8" id="8"/>
          <p:cNvSpPr txBox="true"/>
          <p:nvPr/>
        </p:nvSpPr>
        <p:spPr>
          <a:xfrm rot="0">
            <a:off x="2176280" y="1171575"/>
            <a:ext cx="14369370"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SELECT &amp; SORTIR</a:t>
            </a:r>
          </a:p>
        </p:txBody>
      </p:sp>
      <p:sp>
        <p:nvSpPr>
          <p:cNvPr name="TextBox 9" id="9"/>
          <p:cNvSpPr txBox="true"/>
          <p:nvPr/>
        </p:nvSpPr>
        <p:spPr>
          <a:xfrm rot="0">
            <a:off x="11420607" y="3125805"/>
            <a:ext cx="6491306" cy="580278"/>
          </a:xfrm>
          <a:prstGeom prst="rect">
            <a:avLst/>
          </a:prstGeom>
        </p:spPr>
        <p:txBody>
          <a:bodyPr anchor="t" rtlCol="false" tIns="0" lIns="0" bIns="0" rIns="0">
            <a:spAutoFit/>
          </a:bodyPr>
          <a:lstStyle/>
          <a:p>
            <a:pPr>
              <a:lnSpc>
                <a:spcPts val="4759"/>
              </a:lnSpc>
            </a:pPr>
            <a:r>
              <a:rPr lang="en-US" sz="3399">
                <a:solidFill>
                  <a:srgbClr val="F8FBFD"/>
                </a:solidFill>
                <a:latin typeface="Canva Sans"/>
              </a:rPr>
              <a:t>SELECT * FROM hotel.hotel;</a:t>
            </a:r>
          </a:p>
        </p:txBody>
      </p:sp>
      <p:sp>
        <p:nvSpPr>
          <p:cNvPr name="TextBox 10" id="10"/>
          <p:cNvSpPr txBox="true"/>
          <p:nvPr/>
        </p:nvSpPr>
        <p:spPr>
          <a:xfrm rot="0">
            <a:off x="11420607" y="3963258"/>
            <a:ext cx="6491306" cy="1180242"/>
          </a:xfrm>
          <a:prstGeom prst="rect">
            <a:avLst/>
          </a:prstGeom>
        </p:spPr>
        <p:txBody>
          <a:bodyPr anchor="t" rtlCol="false" tIns="0" lIns="0" bIns="0" rIns="0">
            <a:spAutoFit/>
          </a:bodyPr>
          <a:lstStyle/>
          <a:p>
            <a:pPr>
              <a:lnSpc>
                <a:spcPts val="4759"/>
              </a:lnSpc>
            </a:pPr>
            <a:r>
              <a:rPr lang="en-US" sz="3399">
                <a:solidFill>
                  <a:srgbClr val="F8FBFD"/>
                </a:solidFill>
                <a:latin typeface="Canva Sans"/>
              </a:rPr>
              <a:t>SELECT * FROM hotel ORDER BY Ketersediaan_kamar ASC;</a:t>
            </a:r>
          </a:p>
        </p:txBody>
      </p:sp>
      <p:sp>
        <p:nvSpPr>
          <p:cNvPr name="TextBox 11" id="11"/>
          <p:cNvSpPr txBox="true"/>
          <p:nvPr/>
        </p:nvSpPr>
        <p:spPr>
          <a:xfrm rot="0">
            <a:off x="11420607" y="5400675"/>
            <a:ext cx="6491306" cy="1180242"/>
          </a:xfrm>
          <a:prstGeom prst="rect">
            <a:avLst/>
          </a:prstGeom>
        </p:spPr>
        <p:txBody>
          <a:bodyPr anchor="t" rtlCol="false" tIns="0" lIns="0" bIns="0" rIns="0">
            <a:spAutoFit/>
          </a:bodyPr>
          <a:lstStyle/>
          <a:p>
            <a:pPr>
              <a:lnSpc>
                <a:spcPts val="4759"/>
              </a:lnSpc>
            </a:pPr>
            <a:r>
              <a:rPr lang="en-US" sz="3399">
                <a:solidFill>
                  <a:srgbClr val="F8FBFD"/>
                </a:solidFill>
                <a:latin typeface="Canva Sans"/>
              </a:rPr>
              <a:t>SELECT * FROM hotel ORDER BY Ketersediaan_kamar DESC;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2176280" y="483784"/>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1787" b="4204"/>
          <a:stretch>
            <a:fillRect/>
          </a:stretch>
        </p:blipFill>
        <p:spPr>
          <a:xfrm flipH="false" flipV="false" rot="0">
            <a:off x="1028700" y="2125980"/>
            <a:ext cx="10033781" cy="7132320"/>
          </a:xfrm>
          <a:prstGeom prst="rect">
            <a:avLst/>
          </a:prstGeom>
        </p:spPr>
      </p:pic>
      <p:sp>
        <p:nvSpPr>
          <p:cNvPr name="TextBox 8" id="8"/>
          <p:cNvSpPr txBox="true"/>
          <p:nvPr/>
        </p:nvSpPr>
        <p:spPr>
          <a:xfrm rot="0">
            <a:off x="2176280" y="1171575"/>
            <a:ext cx="14369370"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INNER JOIN</a:t>
            </a:r>
          </a:p>
        </p:txBody>
      </p:sp>
      <p:sp>
        <p:nvSpPr>
          <p:cNvPr name="TextBox 9" id="9"/>
          <p:cNvSpPr txBox="true"/>
          <p:nvPr/>
        </p:nvSpPr>
        <p:spPr>
          <a:xfrm rot="0">
            <a:off x="11839479" y="2078424"/>
            <a:ext cx="5419821" cy="7179876"/>
          </a:xfrm>
          <a:prstGeom prst="rect">
            <a:avLst/>
          </a:prstGeom>
        </p:spPr>
        <p:txBody>
          <a:bodyPr anchor="t" rtlCol="false" tIns="0" lIns="0" bIns="0" rIns="0">
            <a:spAutoFit/>
          </a:bodyPr>
          <a:lstStyle/>
          <a:p>
            <a:pPr>
              <a:lnSpc>
                <a:spcPts val="4759"/>
              </a:lnSpc>
            </a:pPr>
            <a:r>
              <a:rPr lang="en-US" sz="3399">
                <a:solidFill>
                  <a:srgbClr val="F8FBFD"/>
                </a:solidFill>
                <a:latin typeface="Canva Sans"/>
              </a:rPr>
              <a:t>SELECT</a:t>
            </a:r>
          </a:p>
          <a:p>
            <a:pPr>
              <a:lnSpc>
                <a:spcPts val="4759"/>
              </a:lnSpc>
            </a:pPr>
            <a:r>
              <a:rPr lang="en-US" sz="3399">
                <a:solidFill>
                  <a:srgbClr val="F8FBFD"/>
                </a:solidFill>
                <a:latin typeface="Canva Sans"/>
              </a:rPr>
              <a:t>  </a:t>
            </a:r>
            <a:r>
              <a:rPr lang="en-US" sz="3399">
                <a:solidFill>
                  <a:srgbClr val="F8FBFD"/>
                </a:solidFill>
                <a:latin typeface="Canva Sans"/>
              </a:rPr>
              <a:t>  h.Nama_hotel,</a:t>
            </a:r>
          </a:p>
          <a:p>
            <a:pPr>
              <a:lnSpc>
                <a:spcPts val="4759"/>
              </a:lnSpc>
            </a:pPr>
            <a:r>
              <a:rPr lang="en-US" sz="3399">
                <a:solidFill>
                  <a:srgbClr val="F8FBFD"/>
                </a:solidFill>
                <a:latin typeface="Canva Sans"/>
              </a:rPr>
              <a:t>    Alamat_hotel,</a:t>
            </a:r>
          </a:p>
          <a:p>
            <a:pPr>
              <a:lnSpc>
                <a:spcPts val="4759"/>
              </a:lnSpc>
            </a:pPr>
            <a:r>
              <a:rPr lang="en-US" sz="3399">
                <a:solidFill>
                  <a:srgbClr val="F8FBFD"/>
                </a:solidFill>
                <a:latin typeface="Canva Sans"/>
              </a:rPr>
              <a:t>    Ketersediaan_kamar,</a:t>
            </a:r>
          </a:p>
          <a:p>
            <a:pPr>
              <a:lnSpc>
                <a:spcPts val="4759"/>
              </a:lnSpc>
            </a:pPr>
            <a:r>
              <a:rPr lang="en-US" sz="3399">
                <a:solidFill>
                  <a:srgbClr val="F8FBFD"/>
                </a:solidFill>
                <a:latin typeface="Canva Sans"/>
              </a:rPr>
              <a:t>    id_kamar,</a:t>
            </a:r>
          </a:p>
          <a:p>
            <a:pPr>
              <a:lnSpc>
                <a:spcPts val="4759"/>
              </a:lnSpc>
            </a:pPr>
            <a:r>
              <a:rPr lang="en-US" sz="3399">
                <a:solidFill>
                  <a:srgbClr val="F8FBFD"/>
                </a:solidFill>
                <a:latin typeface="Canva Sans"/>
              </a:rPr>
              <a:t>    tipe_kamar,</a:t>
            </a:r>
          </a:p>
          <a:p>
            <a:pPr>
              <a:lnSpc>
                <a:spcPts val="4759"/>
              </a:lnSpc>
            </a:pPr>
            <a:r>
              <a:rPr lang="en-US" sz="3399">
                <a:solidFill>
                  <a:srgbClr val="F8FBFD"/>
                </a:solidFill>
                <a:latin typeface="Canva Sans"/>
              </a:rPr>
              <a:t>    Lantai_kamar,</a:t>
            </a:r>
          </a:p>
          <a:p>
            <a:pPr>
              <a:lnSpc>
                <a:spcPts val="4759"/>
              </a:lnSpc>
            </a:pPr>
            <a:r>
              <a:rPr lang="en-US" sz="3399">
                <a:solidFill>
                  <a:srgbClr val="F8FBFD"/>
                </a:solidFill>
                <a:latin typeface="Canva Sans"/>
              </a:rPr>
              <a:t>    Jumlah_meja</a:t>
            </a:r>
          </a:p>
          <a:p>
            <a:pPr>
              <a:lnSpc>
                <a:spcPts val="4759"/>
              </a:lnSpc>
            </a:pPr>
            <a:r>
              <a:rPr lang="en-US" sz="3399">
                <a:solidFill>
                  <a:srgbClr val="F8FBFD"/>
                </a:solidFill>
                <a:latin typeface="Canva Sans"/>
              </a:rPr>
              <a:t>    </a:t>
            </a:r>
            <a:r>
              <a:rPr lang="en-US" sz="3399">
                <a:solidFill>
                  <a:srgbClr val="F8FBFD"/>
                </a:solidFill>
                <a:latin typeface="Canva Sans"/>
              </a:rPr>
              <a:t>FROM hotel h</a:t>
            </a:r>
          </a:p>
          <a:p>
            <a:pPr>
              <a:lnSpc>
                <a:spcPts val="4759"/>
              </a:lnSpc>
            </a:pPr>
            <a:r>
              <a:rPr lang="en-US" sz="3399">
                <a:solidFill>
                  <a:srgbClr val="F8FBFD"/>
                </a:solidFill>
                <a:latin typeface="Canva Sans"/>
              </a:rPr>
              <a:t>INNER JOIN kamar k</a:t>
            </a:r>
          </a:p>
          <a:p>
            <a:pPr>
              <a:lnSpc>
                <a:spcPts val="4759"/>
              </a:lnSpc>
            </a:pPr>
            <a:r>
              <a:rPr lang="en-US" sz="3399">
                <a:solidFill>
                  <a:srgbClr val="F8FBFD"/>
                </a:solidFill>
                <a:latin typeface="Canva Sans"/>
              </a:rPr>
              <a:t>ON h.Nama_hotel = k.Nama_hotel;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2176280" y="483784"/>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0" b="0"/>
          <a:stretch>
            <a:fillRect/>
          </a:stretch>
        </p:blipFill>
        <p:spPr>
          <a:xfrm flipH="false" flipV="false" rot="0">
            <a:off x="3949277" y="2125980"/>
            <a:ext cx="10389446" cy="7388050"/>
          </a:xfrm>
          <a:prstGeom prst="rect">
            <a:avLst/>
          </a:prstGeom>
        </p:spPr>
      </p:pic>
      <p:sp>
        <p:nvSpPr>
          <p:cNvPr name="TextBox 8" id="8"/>
          <p:cNvSpPr txBox="true"/>
          <p:nvPr/>
        </p:nvSpPr>
        <p:spPr>
          <a:xfrm rot="0">
            <a:off x="2176280" y="1171575"/>
            <a:ext cx="14369370"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TRANSACTION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3D5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83467" y="8416750"/>
            <a:ext cx="2285533" cy="2251250"/>
          </a:xfrm>
          <a:prstGeom prst="rect">
            <a:avLst/>
          </a:prstGeom>
        </p:spPr>
      </p:pic>
      <p:sp>
        <p:nvSpPr>
          <p:cNvPr name="AutoShape 3" id="3"/>
          <p:cNvSpPr/>
          <p:nvPr/>
        </p:nvSpPr>
        <p:spPr>
          <a:xfrm rot="0">
            <a:off x="-1333500" y="9723034"/>
            <a:ext cx="17254720" cy="80183"/>
          </a:xfrm>
          <a:prstGeom prst="rect">
            <a:avLst/>
          </a:prstGeom>
          <a:solidFill>
            <a:srgbClr val="97BCC7"/>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1000" y="-381000"/>
            <a:ext cx="2285533" cy="2251250"/>
          </a:xfrm>
          <a:prstGeom prst="rect">
            <a:avLst/>
          </a:prstGeom>
        </p:spPr>
      </p:pic>
      <p:sp>
        <p:nvSpPr>
          <p:cNvPr name="AutoShape 5" id="5"/>
          <p:cNvSpPr/>
          <p:nvPr/>
        </p:nvSpPr>
        <p:spPr>
          <a:xfrm rot="0">
            <a:off x="2176280" y="483784"/>
            <a:ext cx="17254720" cy="80183"/>
          </a:xfrm>
          <a:prstGeom prst="rect">
            <a:avLst/>
          </a:prstGeom>
          <a:solidFill>
            <a:srgbClr val="97BCC7"/>
          </a:solidFill>
        </p:spPr>
      </p:sp>
      <p:sp>
        <p:nvSpPr>
          <p:cNvPr name="TextBox 6" id="6"/>
          <p:cNvSpPr txBox="true"/>
          <p:nvPr/>
        </p:nvSpPr>
        <p:spPr>
          <a:xfrm rot="0">
            <a:off x="2014097" y="1171594"/>
            <a:ext cx="14369370" cy="954368"/>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QUERY TRANSACTION</a:t>
            </a:r>
          </a:p>
        </p:txBody>
      </p:sp>
      <p:sp>
        <p:nvSpPr>
          <p:cNvPr name="TextBox 7" id="7"/>
          <p:cNvSpPr txBox="true"/>
          <p:nvPr/>
        </p:nvSpPr>
        <p:spPr>
          <a:xfrm rot="0">
            <a:off x="2176280" y="2990608"/>
            <a:ext cx="4622602" cy="580278"/>
          </a:xfrm>
          <a:prstGeom prst="rect">
            <a:avLst/>
          </a:prstGeom>
        </p:spPr>
        <p:txBody>
          <a:bodyPr anchor="t" rtlCol="false" tIns="0" lIns="0" bIns="0" rIns="0">
            <a:spAutoFit/>
          </a:bodyPr>
          <a:lstStyle/>
          <a:p>
            <a:pPr>
              <a:lnSpc>
                <a:spcPts val="4759"/>
              </a:lnSpc>
            </a:pPr>
            <a:r>
              <a:rPr lang="en-US" sz="3399">
                <a:solidFill>
                  <a:srgbClr val="F8FBFD"/>
                </a:solidFill>
                <a:latin typeface="Canva Sans"/>
              </a:rPr>
              <a:t>START TRANSACTION;</a:t>
            </a:r>
          </a:p>
        </p:txBody>
      </p:sp>
      <p:sp>
        <p:nvSpPr>
          <p:cNvPr name="TextBox 8" id="8"/>
          <p:cNvSpPr txBox="true"/>
          <p:nvPr/>
        </p:nvSpPr>
        <p:spPr>
          <a:xfrm rot="0">
            <a:off x="2176280" y="3970936"/>
            <a:ext cx="15512137" cy="1180242"/>
          </a:xfrm>
          <a:prstGeom prst="rect">
            <a:avLst/>
          </a:prstGeom>
        </p:spPr>
        <p:txBody>
          <a:bodyPr anchor="t" rtlCol="false" tIns="0" lIns="0" bIns="0" rIns="0">
            <a:spAutoFit/>
          </a:bodyPr>
          <a:lstStyle/>
          <a:p>
            <a:pPr>
              <a:lnSpc>
                <a:spcPts val="4759"/>
              </a:lnSpc>
            </a:pPr>
            <a:r>
              <a:rPr lang="en-US" sz="3399">
                <a:solidFill>
                  <a:srgbClr val="F8FBFD"/>
                </a:solidFill>
                <a:latin typeface="Canva Sans"/>
              </a:rPr>
              <a:t>INSERT INTO pemesan VALUES (45569823, 'Arjaya Pradipta', '2003-02-09', '081338552795', 'Indonesia', '2023-01-15');</a:t>
            </a:r>
          </a:p>
        </p:txBody>
      </p:sp>
      <p:sp>
        <p:nvSpPr>
          <p:cNvPr name="TextBox 9" id="9"/>
          <p:cNvSpPr txBox="true"/>
          <p:nvPr/>
        </p:nvSpPr>
        <p:spPr>
          <a:xfrm rot="0">
            <a:off x="2176280" y="5551228"/>
            <a:ext cx="11222592" cy="1180242"/>
          </a:xfrm>
          <a:prstGeom prst="rect">
            <a:avLst/>
          </a:prstGeom>
        </p:spPr>
        <p:txBody>
          <a:bodyPr anchor="t" rtlCol="false" tIns="0" lIns="0" bIns="0" rIns="0">
            <a:spAutoFit/>
          </a:bodyPr>
          <a:lstStyle/>
          <a:p>
            <a:pPr>
              <a:lnSpc>
                <a:spcPts val="4759"/>
              </a:lnSpc>
            </a:pPr>
            <a:r>
              <a:rPr lang="en-US" sz="3399">
                <a:solidFill>
                  <a:srgbClr val="F8FBFD"/>
                </a:solidFill>
                <a:latin typeface="Canva Sans"/>
              </a:rPr>
              <a:t>UPDATE hotel SET Ketersediaan_kamar = 179 WHERE Nama_hotel = 'Hotel 88';</a:t>
            </a:r>
          </a:p>
        </p:txBody>
      </p:sp>
      <p:sp>
        <p:nvSpPr>
          <p:cNvPr name="TextBox 10" id="10"/>
          <p:cNvSpPr txBox="true"/>
          <p:nvPr/>
        </p:nvSpPr>
        <p:spPr>
          <a:xfrm rot="0">
            <a:off x="2176280" y="7113629"/>
            <a:ext cx="14803562" cy="580278"/>
          </a:xfrm>
          <a:prstGeom prst="rect">
            <a:avLst/>
          </a:prstGeom>
        </p:spPr>
        <p:txBody>
          <a:bodyPr anchor="t" rtlCol="false" tIns="0" lIns="0" bIns="0" rIns="0">
            <a:spAutoFit/>
          </a:bodyPr>
          <a:lstStyle/>
          <a:p>
            <a:pPr>
              <a:lnSpc>
                <a:spcPts val="4759"/>
              </a:lnSpc>
            </a:pPr>
            <a:r>
              <a:rPr lang="en-US" sz="3399">
                <a:solidFill>
                  <a:srgbClr val="F8FBFD"/>
                </a:solidFill>
                <a:latin typeface="Canva Sans"/>
              </a:rPr>
              <a:t>UPDATE kamar SET Status_pemesanan = 'Terisi' WHERE id_kamar = 809;</a:t>
            </a:r>
          </a:p>
        </p:txBody>
      </p:sp>
      <p:sp>
        <p:nvSpPr>
          <p:cNvPr name="TextBox 11" id="11"/>
          <p:cNvSpPr txBox="true"/>
          <p:nvPr/>
        </p:nvSpPr>
        <p:spPr>
          <a:xfrm rot="0">
            <a:off x="2176280" y="8074908"/>
            <a:ext cx="1916720" cy="580278"/>
          </a:xfrm>
          <a:prstGeom prst="rect">
            <a:avLst/>
          </a:prstGeom>
        </p:spPr>
        <p:txBody>
          <a:bodyPr anchor="t" rtlCol="false" tIns="0" lIns="0" bIns="0" rIns="0">
            <a:spAutoFit/>
          </a:bodyPr>
          <a:lstStyle/>
          <a:p>
            <a:pPr>
              <a:lnSpc>
                <a:spcPts val="4759"/>
              </a:lnSpc>
            </a:pPr>
            <a:r>
              <a:rPr lang="en-US" sz="3399">
                <a:solidFill>
                  <a:srgbClr val="F8FBFD"/>
                </a:solidFill>
                <a:latin typeface="Canva Sans"/>
              </a:rPr>
              <a:t>COMMIT;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444" r="0" b="0"/>
          <a:stretch>
            <a:fillRect/>
          </a:stretch>
        </p:blipFill>
        <p:spPr>
          <a:xfrm>
            <a:off x="0" y="0"/>
            <a:ext cx="18288000" cy="10287000"/>
          </a:xfrm>
          <a:prstGeom prst="rect">
            <a:avLst/>
          </a:prstGeom>
        </p:spPr>
      </p:pic>
      <p:grpSp>
        <p:nvGrpSpPr>
          <p:cNvPr name="Group 3" id="3"/>
          <p:cNvGrpSpPr/>
          <p:nvPr/>
        </p:nvGrpSpPr>
        <p:grpSpPr>
          <a:xfrm rot="0">
            <a:off x="2393442" y="4108784"/>
            <a:ext cx="13501115" cy="2069432"/>
            <a:chOff x="0" y="0"/>
            <a:chExt cx="18001487" cy="2759243"/>
          </a:xfrm>
        </p:grpSpPr>
        <p:sp>
          <p:nvSpPr>
            <p:cNvPr name="TextBox 4" id="4"/>
            <p:cNvSpPr txBox="true"/>
            <p:nvPr/>
          </p:nvSpPr>
          <p:spPr>
            <a:xfrm rot="0">
              <a:off x="0" y="-22225"/>
              <a:ext cx="17993783" cy="1635125"/>
            </a:xfrm>
            <a:prstGeom prst="rect">
              <a:avLst/>
            </a:prstGeom>
          </p:spPr>
          <p:txBody>
            <a:bodyPr anchor="t" rtlCol="false" tIns="0" lIns="0" bIns="0" rIns="0">
              <a:spAutoFit/>
            </a:bodyPr>
            <a:lstStyle/>
            <a:p>
              <a:pPr algn="ctr">
                <a:lnSpc>
                  <a:spcPts val="9600"/>
                </a:lnSpc>
              </a:pPr>
              <a:r>
                <a:rPr lang="en-US" sz="8000" spc="240">
                  <a:solidFill>
                    <a:srgbClr val="97BCC7"/>
                  </a:solidFill>
                  <a:latin typeface="Source Serif Pro Bold"/>
                </a:rPr>
                <a:t>Link Youtube</a:t>
              </a:r>
            </a:p>
          </p:txBody>
        </p:sp>
        <p:sp>
          <p:nvSpPr>
            <p:cNvPr name="TextBox 5" id="5"/>
            <p:cNvSpPr txBox="true"/>
            <p:nvPr/>
          </p:nvSpPr>
          <p:spPr>
            <a:xfrm rot="0">
              <a:off x="0" y="2025818"/>
              <a:ext cx="18001487" cy="733425"/>
            </a:xfrm>
            <a:prstGeom prst="rect">
              <a:avLst/>
            </a:prstGeom>
          </p:spPr>
          <p:txBody>
            <a:bodyPr anchor="t" rtlCol="false" tIns="0" lIns="0" bIns="0" rIns="0">
              <a:spAutoFit/>
            </a:bodyPr>
            <a:lstStyle/>
            <a:p>
              <a:pPr algn="ctr">
                <a:lnSpc>
                  <a:spcPts val="4320"/>
                </a:lnSpc>
              </a:pPr>
              <a:r>
                <a:rPr lang="en-US" sz="3600" spc="359">
                  <a:solidFill>
                    <a:srgbClr val="F8FBFD"/>
                  </a:solidFill>
                  <a:latin typeface="Source Sans Pro Bold"/>
                </a:rPr>
                <a:t>HTTPS://YOUTU.BE/DDXMFA2HKEK</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444" r="0" b="0"/>
          <a:stretch>
            <a:fillRect/>
          </a:stretch>
        </p:blipFill>
        <p:spPr>
          <a:xfrm>
            <a:off x="0" y="0"/>
            <a:ext cx="18288000" cy="10287000"/>
          </a:xfrm>
          <a:prstGeom prst="rect">
            <a:avLst/>
          </a:prstGeom>
        </p:spPr>
      </p:pic>
      <p:grpSp>
        <p:nvGrpSpPr>
          <p:cNvPr name="Group 3" id="3"/>
          <p:cNvGrpSpPr/>
          <p:nvPr/>
        </p:nvGrpSpPr>
        <p:grpSpPr>
          <a:xfrm rot="0">
            <a:off x="2393442" y="4108784"/>
            <a:ext cx="13501115" cy="2069432"/>
            <a:chOff x="0" y="0"/>
            <a:chExt cx="18001487" cy="2759243"/>
          </a:xfrm>
        </p:grpSpPr>
        <p:sp>
          <p:nvSpPr>
            <p:cNvPr name="TextBox 4" id="4"/>
            <p:cNvSpPr txBox="true"/>
            <p:nvPr/>
          </p:nvSpPr>
          <p:spPr>
            <a:xfrm rot="0">
              <a:off x="0" y="-22225"/>
              <a:ext cx="17993783" cy="1635125"/>
            </a:xfrm>
            <a:prstGeom prst="rect">
              <a:avLst/>
            </a:prstGeom>
          </p:spPr>
          <p:txBody>
            <a:bodyPr anchor="t" rtlCol="false" tIns="0" lIns="0" bIns="0" rIns="0">
              <a:spAutoFit/>
            </a:bodyPr>
            <a:lstStyle/>
            <a:p>
              <a:pPr algn="ctr">
                <a:lnSpc>
                  <a:spcPts val="9600"/>
                </a:lnSpc>
              </a:pPr>
              <a:r>
                <a:rPr lang="en-US" sz="8000" spc="240">
                  <a:solidFill>
                    <a:srgbClr val="97BCC7"/>
                  </a:solidFill>
                  <a:latin typeface="Source Serif Pro"/>
                </a:rPr>
                <a:t>Sekian Dari Kami</a:t>
              </a:r>
            </a:p>
          </p:txBody>
        </p:sp>
        <p:sp>
          <p:nvSpPr>
            <p:cNvPr name="TextBox 5" id="5"/>
            <p:cNvSpPr txBox="true"/>
            <p:nvPr/>
          </p:nvSpPr>
          <p:spPr>
            <a:xfrm rot="0">
              <a:off x="0" y="2025818"/>
              <a:ext cx="18001487" cy="733425"/>
            </a:xfrm>
            <a:prstGeom prst="rect">
              <a:avLst/>
            </a:prstGeom>
          </p:spPr>
          <p:txBody>
            <a:bodyPr anchor="t" rtlCol="false" tIns="0" lIns="0" bIns="0" rIns="0">
              <a:spAutoFit/>
            </a:bodyPr>
            <a:lstStyle/>
            <a:p>
              <a:pPr algn="ctr">
                <a:lnSpc>
                  <a:spcPts val="4320"/>
                </a:lnSpc>
              </a:pPr>
              <a:r>
                <a:rPr lang="en-US" sz="3600" spc="359">
                  <a:solidFill>
                    <a:srgbClr val="F8FBFD"/>
                  </a:solidFill>
                  <a:latin typeface="Source Sans Pro Bold"/>
                </a:rPr>
                <a:t>TERIMAKASIH</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3D57"/>
        </a:solidFill>
      </p:bgPr>
    </p:bg>
    <p:spTree>
      <p:nvGrpSpPr>
        <p:cNvPr id="1" name=""/>
        <p:cNvGrpSpPr/>
        <p:nvPr/>
      </p:nvGrpSpPr>
      <p:grpSpPr>
        <a:xfrm>
          <a:off x="0" y="0"/>
          <a:ext cx="0" cy="0"/>
          <a:chOff x="0" y="0"/>
          <a:chExt cx="0" cy="0"/>
        </a:xfrm>
      </p:grpSpPr>
      <p:sp>
        <p:nvSpPr>
          <p:cNvPr name="AutoShape 2" id="2"/>
          <p:cNvSpPr/>
          <p:nvPr/>
        </p:nvSpPr>
        <p:spPr>
          <a:xfrm rot="0">
            <a:off x="2176280" y="483784"/>
            <a:ext cx="17254720" cy="80183"/>
          </a:xfrm>
          <a:prstGeom prst="rect">
            <a:avLst/>
          </a:prstGeom>
          <a:solidFill>
            <a:srgbClr val="97BCC7"/>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1000" y="-381000"/>
            <a:ext cx="2285533" cy="225125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83467" y="8416750"/>
            <a:ext cx="2285533" cy="2251250"/>
          </a:xfrm>
          <a:prstGeom prst="rect">
            <a:avLst/>
          </a:prstGeom>
        </p:spPr>
      </p:pic>
      <p:sp>
        <p:nvSpPr>
          <p:cNvPr name="AutoShape 5" id="5"/>
          <p:cNvSpPr/>
          <p:nvPr/>
        </p:nvSpPr>
        <p:spPr>
          <a:xfrm rot="0">
            <a:off x="-1333500" y="9723034"/>
            <a:ext cx="17254720" cy="80183"/>
          </a:xfrm>
          <a:prstGeom prst="rect">
            <a:avLst/>
          </a:prstGeom>
          <a:solidFill>
            <a:srgbClr val="97BCC7"/>
          </a:solidFill>
        </p:spPr>
      </p:sp>
      <p:grpSp>
        <p:nvGrpSpPr>
          <p:cNvPr name="Group 6" id="6"/>
          <p:cNvGrpSpPr/>
          <p:nvPr/>
        </p:nvGrpSpPr>
        <p:grpSpPr>
          <a:xfrm rot="0">
            <a:off x="1744308" y="3368749"/>
            <a:ext cx="14799384" cy="3549501"/>
            <a:chOff x="0" y="0"/>
            <a:chExt cx="19732512" cy="4732668"/>
          </a:xfrm>
        </p:grpSpPr>
        <p:sp>
          <p:nvSpPr>
            <p:cNvPr name="TextBox 7" id="7"/>
            <p:cNvSpPr txBox="true"/>
            <p:nvPr/>
          </p:nvSpPr>
          <p:spPr>
            <a:xfrm rot="0">
              <a:off x="0" y="-9525"/>
              <a:ext cx="19590090" cy="1635125"/>
            </a:xfrm>
            <a:prstGeom prst="rect">
              <a:avLst/>
            </a:prstGeom>
          </p:spPr>
          <p:txBody>
            <a:bodyPr anchor="t" rtlCol="false" tIns="0" lIns="0" bIns="0" rIns="0">
              <a:spAutoFit/>
            </a:bodyPr>
            <a:lstStyle/>
            <a:p>
              <a:pPr algn="ctr">
                <a:lnSpc>
                  <a:spcPts val="9600"/>
                </a:lnSpc>
              </a:pPr>
              <a:r>
                <a:rPr lang="en-US" sz="8000" spc="240">
                  <a:solidFill>
                    <a:srgbClr val="F8FBFD"/>
                  </a:solidFill>
                  <a:latin typeface="Source Serif Pro Bold"/>
                </a:rPr>
                <a:t>Anggota</a:t>
              </a:r>
            </a:p>
          </p:txBody>
        </p:sp>
        <p:sp>
          <p:nvSpPr>
            <p:cNvPr name="TextBox 8" id="8"/>
            <p:cNvSpPr txBox="true"/>
            <p:nvPr/>
          </p:nvSpPr>
          <p:spPr>
            <a:xfrm rot="0">
              <a:off x="142422" y="1751343"/>
              <a:ext cx="19590090" cy="2981325"/>
            </a:xfrm>
            <a:prstGeom prst="rect">
              <a:avLst/>
            </a:prstGeom>
          </p:spPr>
          <p:txBody>
            <a:bodyPr anchor="t" rtlCol="false" tIns="0" lIns="0" bIns="0" rIns="0">
              <a:spAutoFit/>
            </a:bodyPr>
            <a:lstStyle/>
            <a:p>
              <a:pPr algn="ctr">
                <a:lnSpc>
                  <a:spcPts val="4500"/>
                </a:lnSpc>
              </a:pPr>
              <a:r>
                <a:rPr lang="en-US" sz="3000">
                  <a:solidFill>
                    <a:srgbClr val="F8FBFD"/>
                  </a:solidFill>
                  <a:latin typeface="Source Sans Pro"/>
                </a:rPr>
                <a:t>Muhammad Qais Alfarisi - 2502025914</a:t>
              </a:r>
            </a:p>
            <a:p>
              <a:pPr algn="ctr">
                <a:lnSpc>
                  <a:spcPts val="4500"/>
                </a:lnSpc>
              </a:pPr>
              <a:r>
                <a:rPr lang="en-US" sz="3000">
                  <a:solidFill>
                    <a:srgbClr val="F8FBFD"/>
                  </a:solidFill>
                  <a:latin typeface="Source Sans Pro"/>
                </a:rPr>
                <a:t>Bryan Josafat Ferdinand - 2502003743</a:t>
              </a:r>
            </a:p>
            <a:p>
              <a:pPr algn="ctr">
                <a:lnSpc>
                  <a:spcPts val="4500"/>
                </a:lnSpc>
              </a:pPr>
              <a:r>
                <a:rPr lang="en-US" sz="3000">
                  <a:solidFill>
                    <a:srgbClr val="F8FBFD"/>
                  </a:solidFill>
                  <a:latin typeface="Source Sans Pro"/>
                </a:rPr>
                <a:t>Arjaya Pradipta Kretapradana - 2501962675</a:t>
              </a:r>
            </a:p>
            <a:p>
              <a:pPr algn="ctr">
                <a:lnSpc>
                  <a:spcPts val="45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3D57"/>
        </a:solidFill>
      </p:bgPr>
    </p:bg>
    <p:spTree>
      <p:nvGrpSpPr>
        <p:cNvPr id="1" name=""/>
        <p:cNvGrpSpPr/>
        <p:nvPr/>
      </p:nvGrpSpPr>
      <p:grpSpPr>
        <a:xfrm>
          <a:off x="0" y="0"/>
          <a:ext cx="0" cy="0"/>
          <a:chOff x="0" y="0"/>
          <a:chExt cx="0" cy="0"/>
        </a:xfrm>
      </p:grpSpPr>
      <p:grpSp>
        <p:nvGrpSpPr>
          <p:cNvPr name="Group 2" id="2"/>
          <p:cNvGrpSpPr/>
          <p:nvPr/>
        </p:nvGrpSpPr>
        <p:grpSpPr>
          <a:xfrm rot="0">
            <a:off x="6318736" y="519877"/>
            <a:ext cx="10940564" cy="4698145"/>
            <a:chOff x="0" y="0"/>
            <a:chExt cx="14587419" cy="6264193"/>
          </a:xfrm>
        </p:grpSpPr>
        <p:sp>
          <p:nvSpPr>
            <p:cNvPr name="TextBox 3" id="3"/>
            <p:cNvSpPr txBox="true"/>
            <p:nvPr/>
          </p:nvSpPr>
          <p:spPr>
            <a:xfrm rot="0">
              <a:off x="0" y="0"/>
              <a:ext cx="14587419" cy="1603801"/>
            </a:xfrm>
            <a:prstGeom prst="rect">
              <a:avLst/>
            </a:prstGeom>
          </p:spPr>
          <p:txBody>
            <a:bodyPr anchor="t" rtlCol="false" tIns="0" lIns="0" bIns="0" rIns="0">
              <a:spAutoFit/>
            </a:bodyPr>
            <a:lstStyle/>
            <a:p>
              <a:pPr algn="l">
                <a:lnSpc>
                  <a:spcPts val="9471"/>
                </a:lnSpc>
              </a:pPr>
              <a:r>
                <a:rPr lang="en-US" sz="7892" spc="236">
                  <a:solidFill>
                    <a:srgbClr val="F8FBFD"/>
                  </a:solidFill>
                  <a:latin typeface="Source Serif Pro Bold"/>
                </a:rPr>
                <a:t>Maksud Dan Tujuan</a:t>
              </a:r>
            </a:p>
          </p:txBody>
        </p:sp>
        <p:sp>
          <p:nvSpPr>
            <p:cNvPr name="TextBox 4" id="4"/>
            <p:cNvSpPr txBox="true"/>
            <p:nvPr/>
          </p:nvSpPr>
          <p:spPr>
            <a:xfrm rot="0">
              <a:off x="0" y="2022530"/>
              <a:ext cx="14587419" cy="723717"/>
            </a:xfrm>
            <a:prstGeom prst="rect">
              <a:avLst/>
            </a:prstGeom>
          </p:spPr>
          <p:txBody>
            <a:bodyPr anchor="t" rtlCol="false" tIns="0" lIns="0" bIns="0" rIns="0">
              <a:spAutoFit/>
            </a:bodyPr>
            <a:lstStyle/>
            <a:p>
              <a:pPr algn="l">
                <a:lnSpc>
                  <a:spcPts val="4262"/>
                </a:lnSpc>
              </a:pPr>
            </a:p>
          </p:txBody>
        </p:sp>
        <p:sp>
          <p:nvSpPr>
            <p:cNvPr name="TextBox 5" id="5"/>
            <p:cNvSpPr txBox="true"/>
            <p:nvPr/>
          </p:nvSpPr>
          <p:spPr>
            <a:xfrm rot="0">
              <a:off x="0" y="3331223"/>
              <a:ext cx="14587419" cy="3684751"/>
            </a:xfrm>
            <a:prstGeom prst="rect">
              <a:avLst/>
            </a:prstGeom>
          </p:spPr>
          <p:txBody>
            <a:bodyPr anchor="t" rtlCol="false" tIns="0" lIns="0" bIns="0" rIns="0">
              <a:spAutoFit/>
            </a:bodyPr>
            <a:lstStyle/>
            <a:p>
              <a:pPr algn="l">
                <a:lnSpc>
                  <a:spcPts val="4439"/>
                </a:lnSpc>
              </a:pPr>
              <a:r>
                <a:rPr lang="en-US" sz="2959">
                  <a:solidFill>
                    <a:srgbClr val="F8FBFD"/>
                  </a:solidFill>
                  <a:latin typeface="Source Sans Pro"/>
                </a:rPr>
                <a:t>Database ini dibuat dengan tujuan untuk mempermudah pengunanya dalam mengatur data, dan juga memberikan ketepatan serta kecepatan dalam pengambilan data sehingga membuat tidak adanya kesalahan data ataupun dua data yang sama, Khusunya pada pemesanan kamar hotel.</a:t>
              </a: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83467" y="8416750"/>
            <a:ext cx="2285533" cy="2251250"/>
          </a:xfrm>
          <a:prstGeom prst="rect">
            <a:avLst/>
          </a:prstGeom>
        </p:spPr>
      </p:pic>
      <p:sp>
        <p:nvSpPr>
          <p:cNvPr name="AutoShape 7" id="7"/>
          <p:cNvSpPr/>
          <p:nvPr/>
        </p:nvSpPr>
        <p:spPr>
          <a:xfrm rot="0">
            <a:off x="-1333500" y="9723034"/>
            <a:ext cx="17254720" cy="80183"/>
          </a:xfrm>
          <a:prstGeom prst="rect">
            <a:avLst/>
          </a:prstGeom>
          <a:solidFill>
            <a:srgbClr val="97BCC7"/>
          </a:solidFill>
        </p:spPr>
      </p:sp>
      <p:pic>
        <p:nvPicPr>
          <p:cNvPr name="Picture 8" id="8"/>
          <p:cNvPicPr>
            <a:picLocks noChangeAspect="true"/>
          </p:cNvPicPr>
          <p:nvPr/>
        </p:nvPicPr>
        <p:blipFill>
          <a:blip r:embed="rId4"/>
          <a:srcRect l="19319" t="0" r="16414" b="1355"/>
          <a:stretch>
            <a:fillRect/>
          </a:stretch>
        </p:blipFill>
        <p:spPr>
          <a:xfrm flipH="false" flipV="false" rot="0">
            <a:off x="-358286" y="-343706"/>
            <a:ext cx="5558936" cy="10974412"/>
          </a:xfrm>
          <a:prstGeom prst="rect">
            <a:avLst/>
          </a:prstGeom>
        </p:spPr>
      </p:pic>
      <p:sp>
        <p:nvSpPr>
          <p:cNvPr name="TextBox 9" id="9"/>
          <p:cNvSpPr txBox="true"/>
          <p:nvPr/>
        </p:nvSpPr>
        <p:spPr>
          <a:xfrm rot="0">
            <a:off x="6318736" y="5979932"/>
            <a:ext cx="10940564" cy="1011892"/>
          </a:xfrm>
          <a:prstGeom prst="rect">
            <a:avLst/>
          </a:prstGeom>
        </p:spPr>
        <p:txBody>
          <a:bodyPr anchor="t" rtlCol="false" tIns="0" lIns="0" bIns="0" rIns="0">
            <a:spAutoFit/>
          </a:bodyPr>
          <a:lstStyle/>
          <a:p>
            <a:pPr>
              <a:lnSpc>
                <a:spcPts val="4060"/>
              </a:lnSpc>
            </a:pPr>
            <a:r>
              <a:rPr lang="en-US" sz="2900">
                <a:solidFill>
                  <a:srgbClr val="FFFFFF"/>
                </a:solidFill>
                <a:latin typeface="Canva Sans"/>
              </a:rPr>
              <a:t>Admin dapat  mengakses database secara keseluruhan  sedangkan user hanya dapat melakukan insert dan 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3D5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15807" y="2091290"/>
            <a:ext cx="1334254" cy="131424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665290" y="2091290"/>
            <a:ext cx="1334254" cy="1314240"/>
          </a:xfrm>
          <a:prstGeom prst="rect">
            <a:avLst/>
          </a:prstGeom>
        </p:spPr>
      </p:pic>
      <p:pic>
        <p:nvPicPr>
          <p:cNvPr name="Picture 4" id="4"/>
          <p:cNvPicPr>
            <a:picLocks noChangeAspect="true"/>
          </p:cNvPicPr>
          <p:nvPr/>
        </p:nvPicPr>
        <p:blipFill>
          <a:blip r:embed="rId4"/>
          <a:srcRect l="0" t="0" r="707" b="0"/>
          <a:stretch>
            <a:fillRect/>
          </a:stretch>
        </p:blipFill>
        <p:spPr>
          <a:xfrm flipH="false" flipV="false" rot="0">
            <a:off x="3062075" y="3019872"/>
            <a:ext cx="3678993" cy="710844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432058" y="3019872"/>
            <a:ext cx="3830397" cy="7108449"/>
          </a:xfrm>
          <a:prstGeom prst="rect">
            <a:avLst/>
          </a:prstGeom>
        </p:spPr>
      </p:pic>
      <p:sp>
        <p:nvSpPr>
          <p:cNvPr name="TextBox 6" id="6"/>
          <p:cNvSpPr txBox="true"/>
          <p:nvPr/>
        </p:nvSpPr>
        <p:spPr>
          <a:xfrm rot="0">
            <a:off x="2374408" y="2467422"/>
            <a:ext cx="5728408" cy="552450"/>
          </a:xfrm>
          <a:prstGeom prst="rect">
            <a:avLst/>
          </a:prstGeom>
        </p:spPr>
        <p:txBody>
          <a:bodyPr anchor="t" rtlCol="false" tIns="0" lIns="0" bIns="0" rIns="0">
            <a:spAutoFit/>
          </a:bodyPr>
          <a:lstStyle/>
          <a:p>
            <a:pPr algn="l">
              <a:lnSpc>
                <a:spcPts val="4320"/>
              </a:lnSpc>
            </a:pPr>
            <a:r>
              <a:rPr lang="en-US" sz="3600" spc="359">
                <a:solidFill>
                  <a:srgbClr val="97BCC7"/>
                </a:solidFill>
                <a:latin typeface="Source Sans Pro Bold"/>
              </a:rPr>
              <a:t>USER MEMESAN HOTEL</a:t>
            </a:r>
          </a:p>
        </p:txBody>
      </p:sp>
      <p:sp>
        <p:nvSpPr>
          <p:cNvPr name="TextBox 7" id="7"/>
          <p:cNvSpPr txBox="true"/>
          <p:nvPr/>
        </p:nvSpPr>
        <p:spPr>
          <a:xfrm rot="0">
            <a:off x="11222321" y="2429322"/>
            <a:ext cx="6249872" cy="552450"/>
          </a:xfrm>
          <a:prstGeom prst="rect">
            <a:avLst/>
          </a:prstGeom>
        </p:spPr>
        <p:txBody>
          <a:bodyPr anchor="t" rtlCol="false" tIns="0" lIns="0" bIns="0" rIns="0">
            <a:spAutoFit/>
          </a:bodyPr>
          <a:lstStyle/>
          <a:p>
            <a:pPr algn="l">
              <a:lnSpc>
                <a:spcPts val="4320"/>
              </a:lnSpc>
            </a:pPr>
            <a:r>
              <a:rPr lang="en-US" sz="3600" spc="359">
                <a:solidFill>
                  <a:srgbClr val="97BCC7"/>
                </a:solidFill>
                <a:latin typeface="Source Sans Pro Bold"/>
              </a:rPr>
              <a:t>ADMIN MENAMBAH HOTEL</a:t>
            </a:r>
          </a:p>
        </p:txBody>
      </p:sp>
      <p:sp>
        <p:nvSpPr>
          <p:cNvPr name="TextBox 8" id="8"/>
          <p:cNvSpPr txBox="true"/>
          <p:nvPr/>
        </p:nvSpPr>
        <p:spPr>
          <a:xfrm rot="0">
            <a:off x="1053269" y="1143000"/>
            <a:ext cx="16181462" cy="857885"/>
          </a:xfrm>
          <a:prstGeom prst="rect">
            <a:avLst/>
          </a:prstGeom>
        </p:spPr>
        <p:txBody>
          <a:bodyPr anchor="t" rtlCol="false" tIns="0" lIns="0" bIns="0" rIns="0">
            <a:spAutoFit/>
          </a:bodyPr>
          <a:lstStyle/>
          <a:p>
            <a:pPr algn="ctr">
              <a:lnSpc>
                <a:spcPts val="6400"/>
              </a:lnSpc>
            </a:pPr>
            <a:r>
              <a:rPr lang="en-US" sz="6400" spc="320">
                <a:solidFill>
                  <a:srgbClr val="F8FBFD"/>
                </a:solidFill>
                <a:latin typeface="Source Serif Pro Bold"/>
              </a:rPr>
              <a:t>FLOWCHART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2176280" y="483784"/>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0" b="0"/>
          <a:stretch>
            <a:fillRect/>
          </a:stretch>
        </p:blipFill>
        <p:spPr>
          <a:xfrm flipH="false" flipV="false" rot="0">
            <a:off x="4114445" y="2347935"/>
            <a:ext cx="10059110" cy="7153145"/>
          </a:xfrm>
          <a:prstGeom prst="rect">
            <a:avLst/>
          </a:prstGeom>
        </p:spPr>
      </p:pic>
      <p:sp>
        <p:nvSpPr>
          <p:cNvPr name="TextBox 8" id="8"/>
          <p:cNvSpPr txBox="true"/>
          <p:nvPr/>
        </p:nvSpPr>
        <p:spPr>
          <a:xfrm rot="0">
            <a:off x="2014097" y="1171575"/>
            <a:ext cx="14369370"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LOGIN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2176280" y="483784"/>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0" b="0"/>
          <a:stretch>
            <a:fillRect/>
          </a:stretch>
        </p:blipFill>
        <p:spPr>
          <a:xfrm flipH="false" flipV="false" rot="0">
            <a:off x="4183870" y="2125980"/>
            <a:ext cx="10029825" cy="7132320"/>
          </a:xfrm>
          <a:prstGeom prst="rect">
            <a:avLst/>
          </a:prstGeom>
        </p:spPr>
      </p:pic>
      <p:sp>
        <p:nvSpPr>
          <p:cNvPr name="TextBox 8" id="8"/>
          <p:cNvSpPr txBox="true"/>
          <p:nvPr/>
        </p:nvSpPr>
        <p:spPr>
          <a:xfrm rot="0">
            <a:off x="2014097" y="1171575"/>
            <a:ext cx="14369370"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MAIN PAGE USER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2176280" y="483784"/>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0" b="0"/>
          <a:stretch>
            <a:fillRect/>
          </a:stretch>
        </p:blipFill>
        <p:spPr>
          <a:xfrm flipH="false" flipV="false" rot="0">
            <a:off x="4129088" y="2125980"/>
            <a:ext cx="10029825" cy="7132320"/>
          </a:xfrm>
          <a:prstGeom prst="rect">
            <a:avLst/>
          </a:prstGeom>
        </p:spPr>
      </p:pic>
      <p:sp>
        <p:nvSpPr>
          <p:cNvPr name="TextBox 8" id="8"/>
          <p:cNvSpPr txBox="true"/>
          <p:nvPr/>
        </p:nvSpPr>
        <p:spPr>
          <a:xfrm rot="0">
            <a:off x="2014097" y="1171575"/>
            <a:ext cx="14985646"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MAIN PAGE ADMIN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2176280" y="483784"/>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0" b="0"/>
          <a:stretch>
            <a:fillRect/>
          </a:stretch>
        </p:blipFill>
        <p:spPr>
          <a:xfrm flipH="false" flipV="false" rot="0">
            <a:off x="1028700" y="2125980"/>
            <a:ext cx="10029825" cy="7132320"/>
          </a:xfrm>
          <a:prstGeom prst="rect">
            <a:avLst/>
          </a:prstGeom>
        </p:spPr>
      </p:pic>
      <p:sp>
        <p:nvSpPr>
          <p:cNvPr name="TextBox 8" id="8"/>
          <p:cNvSpPr txBox="true"/>
          <p:nvPr/>
        </p:nvSpPr>
        <p:spPr>
          <a:xfrm rot="0">
            <a:off x="2014097" y="1171575"/>
            <a:ext cx="14369370"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INSERT</a:t>
            </a:r>
          </a:p>
        </p:txBody>
      </p:sp>
      <p:sp>
        <p:nvSpPr>
          <p:cNvPr name="TextBox 9" id="9"/>
          <p:cNvSpPr txBox="true"/>
          <p:nvPr/>
        </p:nvSpPr>
        <p:spPr>
          <a:xfrm rot="0">
            <a:off x="11638794" y="3268791"/>
            <a:ext cx="5887440" cy="4780022"/>
          </a:xfrm>
          <a:prstGeom prst="rect">
            <a:avLst/>
          </a:prstGeom>
        </p:spPr>
        <p:txBody>
          <a:bodyPr anchor="t" rtlCol="false" tIns="0" lIns="0" bIns="0" rIns="0">
            <a:spAutoFit/>
          </a:bodyPr>
          <a:lstStyle/>
          <a:p>
            <a:pPr>
              <a:lnSpc>
                <a:spcPts val="4759"/>
              </a:lnSpc>
            </a:pPr>
            <a:r>
              <a:rPr lang="en-US" sz="3399">
                <a:solidFill>
                  <a:srgbClr val="F8FBFD"/>
                </a:solidFill>
                <a:latin typeface="Canva Sans"/>
              </a:rPr>
              <a:t>INSERT INTO hotel Values (</a:t>
            </a:r>
          </a:p>
          <a:p>
            <a:pPr>
              <a:lnSpc>
                <a:spcPts val="4759"/>
              </a:lnSpc>
            </a:pPr>
            <a:r>
              <a:rPr lang="en-US" sz="3399">
                <a:solidFill>
                  <a:srgbClr val="F8FBFD"/>
                </a:solidFill>
                <a:latin typeface="Canva Sans"/>
              </a:rPr>
              <a:t>    1002,</a:t>
            </a:r>
          </a:p>
          <a:p>
            <a:pPr>
              <a:lnSpc>
                <a:spcPts val="4759"/>
              </a:lnSpc>
            </a:pPr>
            <a:r>
              <a:rPr lang="en-US" sz="3399">
                <a:solidFill>
                  <a:srgbClr val="F8FBFD"/>
                </a:solidFill>
                <a:latin typeface="Canva Sans"/>
              </a:rPr>
              <a:t>   </a:t>
            </a:r>
            <a:r>
              <a:rPr lang="en-US" sz="3399">
                <a:solidFill>
                  <a:srgbClr val="F8FBFD"/>
                </a:solidFill>
                <a:latin typeface="Canva Sans"/>
              </a:rPr>
              <a:t> 'Hotel 88',</a:t>
            </a:r>
          </a:p>
          <a:p>
            <a:pPr>
              <a:lnSpc>
                <a:spcPts val="4759"/>
              </a:lnSpc>
            </a:pPr>
            <a:r>
              <a:rPr lang="en-US" sz="3399">
                <a:solidFill>
                  <a:srgbClr val="F8FBFD"/>
                </a:solidFill>
                <a:latin typeface="Canva Sans"/>
              </a:rPr>
              <a:t>    'jln. Raya Kopo No.459',</a:t>
            </a:r>
          </a:p>
          <a:p>
            <a:pPr>
              <a:lnSpc>
                <a:spcPts val="4759"/>
              </a:lnSpc>
            </a:pPr>
            <a:r>
              <a:rPr lang="en-US" sz="3399">
                <a:solidFill>
                  <a:srgbClr val="F8FBFD"/>
                </a:solidFill>
                <a:latin typeface="Canva Sans"/>
              </a:rPr>
              <a:t>    '02256007400',</a:t>
            </a:r>
          </a:p>
          <a:p>
            <a:pPr>
              <a:lnSpc>
                <a:spcPts val="4759"/>
              </a:lnSpc>
            </a:pPr>
            <a:r>
              <a:rPr lang="en-US" sz="3399">
                <a:solidFill>
                  <a:srgbClr val="F8FBFD"/>
                </a:solidFill>
                <a:latin typeface="Canva Sans"/>
              </a:rPr>
              <a:t>    '180',</a:t>
            </a:r>
          </a:p>
          <a:p>
            <a:pPr>
              <a:lnSpc>
                <a:spcPts val="4759"/>
              </a:lnSpc>
            </a:pPr>
            <a:r>
              <a:rPr lang="en-US" sz="3399">
                <a:solidFill>
                  <a:srgbClr val="F8FBFD"/>
                </a:solidFill>
                <a:latin typeface="Canva Sans"/>
              </a:rPr>
              <a:t>    'Tidak ada'</a:t>
            </a:r>
          </a:p>
          <a:p>
            <a:pPr>
              <a:lnSpc>
                <a:spcPts val="4759"/>
              </a:lnSpc>
            </a:pPr>
            <a:r>
              <a:rPr lang="en-US" sz="3399">
                <a:solidFill>
                  <a:srgbClr val="F8FBFD"/>
                </a:solidFill>
                <a:latin typeface="Canva Sans"/>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2176280" y="483784"/>
            <a:ext cx="17254720" cy="80183"/>
          </a:xfrm>
          <a:prstGeom prst="rect">
            <a:avLst/>
          </a:prstGeom>
          <a:solidFill>
            <a:srgbClr val="97BCC7"/>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1000" y="-381000"/>
            <a:ext cx="2285533" cy="22512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83467" y="8416750"/>
            <a:ext cx="2285533" cy="2251250"/>
          </a:xfrm>
          <a:prstGeom prst="rect">
            <a:avLst/>
          </a:prstGeom>
        </p:spPr>
      </p:pic>
      <p:sp>
        <p:nvSpPr>
          <p:cNvPr name="AutoShape 6" id="6"/>
          <p:cNvSpPr/>
          <p:nvPr/>
        </p:nvSpPr>
        <p:spPr>
          <a:xfrm rot="0">
            <a:off x="-1333500" y="9723034"/>
            <a:ext cx="17254720" cy="80183"/>
          </a:xfrm>
          <a:prstGeom prst="rect">
            <a:avLst/>
          </a:prstGeom>
          <a:solidFill>
            <a:srgbClr val="97BCC7"/>
          </a:solidFill>
        </p:spPr>
      </p:sp>
      <p:pic>
        <p:nvPicPr>
          <p:cNvPr name="Picture 7" id="7"/>
          <p:cNvPicPr>
            <a:picLocks noChangeAspect="true"/>
          </p:cNvPicPr>
          <p:nvPr/>
        </p:nvPicPr>
        <p:blipFill>
          <a:blip r:embed="rId5"/>
          <a:srcRect l="0" t="0" r="0" b="0"/>
          <a:stretch>
            <a:fillRect/>
          </a:stretch>
        </p:blipFill>
        <p:spPr>
          <a:xfrm flipH="false" flipV="false" rot="0">
            <a:off x="1028700" y="2125980"/>
            <a:ext cx="10029825" cy="7132320"/>
          </a:xfrm>
          <a:prstGeom prst="rect">
            <a:avLst/>
          </a:prstGeom>
        </p:spPr>
      </p:pic>
      <p:sp>
        <p:nvSpPr>
          <p:cNvPr name="TextBox 8" id="8"/>
          <p:cNvSpPr txBox="true"/>
          <p:nvPr/>
        </p:nvSpPr>
        <p:spPr>
          <a:xfrm rot="0">
            <a:off x="2014097" y="1171575"/>
            <a:ext cx="14369370" cy="954405"/>
          </a:xfrm>
          <a:prstGeom prst="rect">
            <a:avLst/>
          </a:prstGeom>
        </p:spPr>
        <p:txBody>
          <a:bodyPr anchor="t" rtlCol="false" tIns="0" lIns="0" bIns="0" rIns="0">
            <a:spAutoFit/>
          </a:bodyPr>
          <a:lstStyle/>
          <a:p>
            <a:pPr algn="ctr">
              <a:lnSpc>
                <a:spcPts val="7200"/>
              </a:lnSpc>
            </a:pPr>
            <a:r>
              <a:rPr lang="en-US" sz="7200" spc="359">
                <a:solidFill>
                  <a:srgbClr val="F8FBFD"/>
                </a:solidFill>
                <a:latin typeface="Source Serif Pro Bold"/>
              </a:rPr>
              <a:t>TAMPILAN UPDATE</a:t>
            </a:r>
          </a:p>
        </p:txBody>
      </p:sp>
      <p:sp>
        <p:nvSpPr>
          <p:cNvPr name="TextBox 9" id="9"/>
          <p:cNvSpPr txBox="true"/>
          <p:nvPr/>
        </p:nvSpPr>
        <p:spPr>
          <a:xfrm rot="0">
            <a:off x="11275942" y="4220060"/>
            <a:ext cx="6857199" cy="1780205"/>
          </a:xfrm>
          <a:prstGeom prst="rect">
            <a:avLst/>
          </a:prstGeom>
        </p:spPr>
        <p:txBody>
          <a:bodyPr anchor="t" rtlCol="false" tIns="0" lIns="0" bIns="0" rIns="0">
            <a:spAutoFit/>
          </a:bodyPr>
          <a:lstStyle/>
          <a:p>
            <a:pPr>
              <a:lnSpc>
                <a:spcPts val="4759"/>
              </a:lnSpc>
            </a:pPr>
            <a:r>
              <a:rPr lang="en-US" sz="3399">
                <a:solidFill>
                  <a:srgbClr val="F8FBFD"/>
                </a:solidFill>
                <a:latin typeface="Canva Sans"/>
              </a:rPr>
              <a:t>UPDATE hotel SET Ketersediaan_kamar = 179 WHERE Nama_hotel = 'Hotel 88';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DAFXosNp-po</dc:identifier>
  <dcterms:modified xsi:type="dcterms:W3CDTF">2011-08-01T06:04:30Z</dcterms:modified>
  <cp:revision>1</cp:revision>
  <dc:title>Berjalan Seiring Dentum Brand Kami</dc:title>
</cp:coreProperties>
</file>